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56" r:id="rId4"/>
    <p:sldId id="258" r:id="rId5"/>
    <p:sldId id="266" r:id="rId6"/>
    <p:sldId id="260" r:id="rId7"/>
    <p:sldId id="265" r:id="rId8"/>
    <p:sldId id="268" r:id="rId9"/>
    <p:sldId id="269" r:id="rId10"/>
    <p:sldId id="270" r:id="rId11"/>
    <p:sldId id="263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3"/>
            <a:ext cx="7772400" cy="16561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Экспериментальная деятельность старших дошкольников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Китайская пословица гласит: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«Расскажи – и я забуду, покажи – и я запомню, дай попробовать – и я пойму»</a:t>
            </a:r>
            <a:r>
              <a:rPr lang="ru-RU" dirty="0" smtClean="0">
                <a:solidFill>
                  <a:srgbClr val="002060"/>
                </a:solidFill>
              </a:rPr>
              <a:t> 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Опыт «Пенный замок»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C:\Users\Венер\Desktop\ЛАСТОЧКА\Фото Июль 2019\Camera\IMG_20190723_103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0713">
            <a:off x="481793" y="954063"/>
            <a:ext cx="3611893" cy="270892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C:\Users\Венер\Desktop\ЛАСТОЧКА\Фото Июль 2019\Camera\IMG_20190723_102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616">
            <a:off x="4499992" y="3933056"/>
            <a:ext cx="3635896" cy="272692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C:\Users\Венер\Desktop\ЛАСТОЧКА\Фото Июль 2019\Camera\IMG_20190723_102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3141">
            <a:off x="611560" y="4005064"/>
            <a:ext cx="3491880" cy="261891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Picture 5" descr="C:\Users\Венер\Desktop\ЛАСТОЧКА\Фото Июль 2019\Camera\IMG_20190723_103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980728"/>
            <a:ext cx="3419872" cy="256490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00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Заключение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5100" b="1" dirty="0" smtClean="0">
                <a:solidFill>
                  <a:srgbClr val="002060"/>
                </a:solidFill>
              </a:rPr>
              <a:t>Детское экспериментирование – это один из ведущих видов деятельности дошкольника. В детском саду необходимо уделять много внимания детскому экспериментированию. </a:t>
            </a:r>
          </a:p>
          <a:p>
            <a:r>
              <a:rPr lang="ru-RU" sz="5100" b="1" dirty="0" smtClean="0">
                <a:solidFill>
                  <a:srgbClr val="002060"/>
                </a:solidFill>
              </a:rPr>
              <a:t>Ведь эксперимент можно провести во время любой деятельности. И знания, добытые самостоятельно, всегда являются самыми прочными. </a:t>
            </a:r>
          </a:p>
          <a:p>
            <a:r>
              <a:rPr lang="ru-RU" sz="5100" b="1" dirty="0" smtClean="0">
                <a:solidFill>
                  <a:srgbClr val="002060"/>
                </a:solidFill>
              </a:rPr>
              <a:t>В результате организации детского экспериментирования, мы пришли к выводу, что у детей развивается познавательная активность, появляется интерес к поисково-исследовательской деятельности.</a:t>
            </a:r>
          </a:p>
          <a:p>
            <a:r>
              <a:rPr lang="ru-RU" sz="5100" b="1" dirty="0" smtClean="0">
                <a:solidFill>
                  <a:srgbClr val="002060"/>
                </a:solidFill>
              </a:rPr>
              <a:t>У детей формируются навыки самостоятельности, активности, инициативности в поиске ответов на вопросы, и применении своих навыков в играх и практической деятельности. Расширяется запас знаний.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003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узнал»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                          Сухомлинский В.А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Цель:</a:t>
            </a:r>
            <a:r>
              <a:rPr lang="ru-RU" sz="2400" i="1" dirty="0" smtClean="0"/>
              <a:t> </a:t>
            </a:r>
            <a:r>
              <a:rPr lang="ru-RU" sz="2400" dirty="0" smtClean="0"/>
              <a:t>формирование исследовательского и познавательного интереса через экспериментирование со льдом и снегом.</a:t>
            </a:r>
          </a:p>
          <a:p>
            <a:r>
              <a:rPr lang="ru-RU" sz="2400" b="1" dirty="0" smtClean="0"/>
              <a:t>Задачи:</a:t>
            </a:r>
            <a:endParaRPr lang="ru-RU" sz="2400" dirty="0" smtClean="0"/>
          </a:p>
          <a:p>
            <a:r>
              <a:rPr lang="ru-RU" sz="2400" dirty="0" smtClean="0"/>
              <a:t>- Развивать у детей интерес к поисковой деятельности;</a:t>
            </a:r>
          </a:p>
          <a:p>
            <a:r>
              <a:rPr lang="ru-RU" sz="2400" dirty="0" smtClean="0"/>
              <a:t>- Развивать  познавательный интерес детей: наблюдательность, умение сравнивать, анализировать, обобщать;</a:t>
            </a:r>
          </a:p>
          <a:p>
            <a:r>
              <a:rPr lang="ru-RU" sz="2400" dirty="0" smtClean="0"/>
              <a:t>- Учить устанавливать причинно-следственную зависимость, делать выводы;</a:t>
            </a:r>
          </a:p>
          <a:p>
            <a:r>
              <a:rPr lang="ru-RU" sz="2400" dirty="0" smtClean="0"/>
              <a:t>- Развивать мышление, речь в процессе познавательно – исследовательской деятельности;</a:t>
            </a:r>
          </a:p>
          <a:p>
            <a:r>
              <a:rPr lang="ru-RU" sz="2400" dirty="0" smtClean="0"/>
              <a:t>- Воспитывать эмоционально-ценностное отношение детей к окружающему миру;</a:t>
            </a:r>
          </a:p>
          <a:p>
            <a:r>
              <a:rPr lang="ru-RU" sz="2400" dirty="0" smtClean="0"/>
              <a:t>- Формировать опыт выполнения правил техники безопасности при проведении опытов и экспериментов.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Актуальность </a:t>
            </a:r>
          </a:p>
          <a:p>
            <a:r>
              <a:rPr lang="ru-RU" sz="2400" dirty="0" smtClean="0"/>
              <a:t>Дошкольный возраст способствует развитию экспериментальной деятельности. Дети любят экспериментировать. Это объясняется тем, что им присуще наглядно-действенное и наглядно-образное мышление, и экспериментирование, как никакой другой метод, соответствует этим возрастным особенностям. Детское экспериментирование - это не изолированный вид деятельности. Оно тесно связано со всеми видами деятельности,  в первую очередь с такими, как наблюдение и труд. Очень тесно связаны между собой экспериментирование и развитие речи. Очевидна связь экспериментирования с формированием элементарных математических представлений.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230363"/>
            <a:ext cx="4248472" cy="46166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«Разноцветный снег»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836712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Пробуем  окрасить снег.</a:t>
            </a:r>
          </a:p>
        </p:txBody>
      </p:sp>
      <p:pic>
        <p:nvPicPr>
          <p:cNvPr id="7" name="Picture 1" descr="C:\Users\Венер\Desktop\Новая папка\IMG_20200115_094825.jpg"/>
          <p:cNvPicPr>
            <a:picLocks noChangeAspect="1" noChangeArrowheads="1"/>
          </p:cNvPicPr>
          <p:nvPr/>
        </p:nvPicPr>
        <p:blipFill>
          <a:blip r:embed="rId3" cstate="print"/>
          <a:srcRect b="10623"/>
          <a:stretch>
            <a:fillRect/>
          </a:stretch>
        </p:blipFill>
        <p:spPr bwMode="auto">
          <a:xfrm>
            <a:off x="5436096" y="912710"/>
            <a:ext cx="3215128" cy="5108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6" name="Picture 2" descr="C:\Users\Венер\Desktop\Новая папка\IMG_20200115_094424.jpg"/>
          <p:cNvPicPr>
            <a:picLocks noChangeAspect="1" noChangeArrowheads="1"/>
          </p:cNvPicPr>
          <p:nvPr/>
        </p:nvPicPr>
        <p:blipFill>
          <a:blip r:embed="rId4" cstate="print"/>
          <a:srcRect l="20000"/>
          <a:stretch>
            <a:fillRect/>
          </a:stretch>
        </p:blipFill>
        <p:spPr bwMode="auto">
          <a:xfrm>
            <a:off x="323528" y="1844824"/>
            <a:ext cx="4536504" cy="3189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Венер\Desktop\Новая папка\IMG_20200115_094908.jpg"/>
          <p:cNvPicPr>
            <a:picLocks noChangeAspect="1" noChangeArrowheads="1"/>
          </p:cNvPicPr>
          <p:nvPr/>
        </p:nvPicPr>
        <p:blipFill>
          <a:blip r:embed="rId3" cstate="print"/>
          <a:srcRect t="6896" b="3460"/>
          <a:stretch>
            <a:fillRect/>
          </a:stretch>
        </p:blipFill>
        <p:spPr bwMode="auto">
          <a:xfrm>
            <a:off x="179512" y="404664"/>
            <a:ext cx="2936924" cy="4680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551723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Процесс окрашивания снега происходит путем проникновения частиц краски между частицами окрашиваемого предмета.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Венер\Desktop\Новая папка\IMG_20200115_094835.jpg"/>
          <p:cNvPicPr>
            <a:picLocks noChangeAspect="1" noChangeArrowheads="1"/>
          </p:cNvPicPr>
          <p:nvPr/>
        </p:nvPicPr>
        <p:blipFill>
          <a:blip r:embed="rId4" cstate="print"/>
          <a:srcRect b="1515"/>
          <a:stretch>
            <a:fillRect/>
          </a:stretch>
        </p:blipFill>
        <p:spPr bwMode="auto">
          <a:xfrm>
            <a:off x="3275856" y="404664"/>
            <a:ext cx="2673298" cy="4680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3" name="Picture 3" descr="C:\Users\Венер\Desktop\Новая папка\IMG_20200115_094931.jpg"/>
          <p:cNvPicPr>
            <a:picLocks noChangeAspect="1" noChangeArrowheads="1"/>
          </p:cNvPicPr>
          <p:nvPr/>
        </p:nvPicPr>
        <p:blipFill>
          <a:blip r:embed="rId5" cstate="print"/>
          <a:srcRect l="3156" t="6951" r="2651" b="6951"/>
          <a:stretch>
            <a:fillRect/>
          </a:stretch>
        </p:blipFill>
        <p:spPr bwMode="auto">
          <a:xfrm>
            <a:off x="6084168" y="404664"/>
            <a:ext cx="2880320" cy="4680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Autofit/>
          </a:bodyPr>
          <a:lstStyle/>
          <a:p>
            <a:pPr lvl="0" algn="l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«Разноцветный лед»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Пробуем окрасить лед.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7" name="Picture 1" descr="C:\Users\Венер\Desktop\Новая папка\IMG_20200115_1134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335759" cy="4152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Венер\Desktop\Новая папка\IMG_20200115_113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1979" y="1412776"/>
            <a:ext cx="2349261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Венер\Desktop\Новая папка\IMG_20200115_1135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12776"/>
            <a:ext cx="2351860" cy="4181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979712" y="5661249"/>
            <a:ext cx="4824536" cy="1196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Проблема - краска стекает вниз,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остаются некрасивые разводы.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580526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Вывод</a:t>
            </a:r>
            <a:r>
              <a:rPr lang="ru-RU" sz="2400" b="1" dirty="0" smtClean="0">
                <a:solidFill>
                  <a:srgbClr val="002060"/>
                </a:solidFill>
              </a:rPr>
              <a:t>: Для того, чтобы окрасить лед, нужно окрасить воду в емкости и заморозить.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5488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 же окрасить лед?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7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Дети  предлагают различные варианты, самостоятельно находят решение.</a:t>
            </a:r>
          </a:p>
        </p:txBody>
      </p:sp>
      <p:pic>
        <p:nvPicPr>
          <p:cNvPr id="3073" name="Picture 1" descr="C:\Users\Венер\Desktop\Новая папка\IMG_20200115_114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389766" cy="424847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Венер\Desktop\Новая папка\IMG_20200115_114240_1.jpg"/>
          <p:cNvPicPr>
            <a:picLocks noChangeAspect="1" noChangeArrowheads="1"/>
          </p:cNvPicPr>
          <p:nvPr/>
        </p:nvPicPr>
        <p:blipFill>
          <a:blip r:embed="rId4" cstate="print"/>
          <a:srcRect t="8001" r="14534" b="21650"/>
          <a:stretch>
            <a:fillRect/>
          </a:stretch>
        </p:blipFill>
        <p:spPr bwMode="auto">
          <a:xfrm>
            <a:off x="3131840" y="1340768"/>
            <a:ext cx="2906729" cy="4253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Венер\Desktop\Новая папка\IMG_20200115_1138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340768"/>
            <a:ext cx="2376264" cy="422446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C:\Users\Венер\Desktop\Аттестация 20\7 цветов\IMG_20190725_09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035829" cy="2276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4" descr="C:\Users\Венер\Desktop\Аттестация 20\7 цветов\IMG_20190725_161453.jpg"/>
          <p:cNvPicPr>
            <a:picLocks noChangeAspect="1" noChangeArrowheads="1"/>
          </p:cNvPicPr>
          <p:nvPr/>
        </p:nvPicPr>
        <p:blipFill>
          <a:blip r:embed="rId4" cstate="print"/>
          <a:srcRect l="2401" t="23750" r="17800" b="5901"/>
          <a:stretch>
            <a:fillRect/>
          </a:stretch>
        </p:blipFill>
        <p:spPr bwMode="auto">
          <a:xfrm>
            <a:off x="3707904" y="908720"/>
            <a:ext cx="2263416" cy="266050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2" descr="C:\Users\Венер\Desktop\Аттестация 20\7 цветов\IMG_20190725_161531.jpg"/>
          <p:cNvPicPr>
            <a:picLocks noChangeAspect="1" noChangeArrowheads="1"/>
          </p:cNvPicPr>
          <p:nvPr/>
        </p:nvPicPr>
        <p:blipFill>
          <a:blip r:embed="rId5" cstate="print"/>
          <a:srcRect t="8001" r="8001" b="4851"/>
          <a:stretch>
            <a:fillRect/>
          </a:stretch>
        </p:blipFill>
        <p:spPr bwMode="auto">
          <a:xfrm>
            <a:off x="6588224" y="980728"/>
            <a:ext cx="2322225" cy="293304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7" name="Picture 5" descr="C:\Users\Венер\Desktop\Аттестация 20\7 цветов\IMG_20190725_092200.jpg"/>
          <p:cNvPicPr>
            <a:picLocks noChangeAspect="1" noChangeArrowheads="1"/>
          </p:cNvPicPr>
          <p:nvPr/>
        </p:nvPicPr>
        <p:blipFill>
          <a:blip r:embed="rId6" cstate="print"/>
          <a:srcRect l="8001" t="12201" r="5201"/>
          <a:stretch>
            <a:fillRect/>
          </a:stretch>
        </p:blipFill>
        <p:spPr bwMode="auto">
          <a:xfrm>
            <a:off x="251520" y="3573016"/>
            <a:ext cx="2232248" cy="30106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" name="Picture 3" descr="C:\Users\Венер\Desktop\Аттестация 20\7 цветов\IMG_20190725_161813.jpg"/>
          <p:cNvPicPr>
            <a:picLocks noChangeAspect="1" noChangeArrowheads="1"/>
          </p:cNvPicPr>
          <p:nvPr/>
        </p:nvPicPr>
        <p:blipFill>
          <a:blip r:embed="rId7" cstate="print"/>
          <a:srcRect l="9401" t="16400"/>
          <a:stretch>
            <a:fillRect/>
          </a:stretch>
        </p:blipFill>
        <p:spPr bwMode="auto">
          <a:xfrm>
            <a:off x="2771800" y="3429000"/>
            <a:ext cx="2435918" cy="29969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Эксперимент «Как получить цвета радуги»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Венер\Desktop\Аттестация 20\7 цветов\IMG_20190725_092546.jpg"/>
          <p:cNvPicPr>
            <a:picLocks noChangeAspect="1" noChangeArrowheads="1"/>
          </p:cNvPicPr>
          <p:nvPr/>
        </p:nvPicPr>
        <p:blipFill>
          <a:blip r:embed="rId8" cstate="print"/>
          <a:srcRect r="22000" b="11151"/>
          <a:stretch>
            <a:fillRect/>
          </a:stretch>
        </p:blipFill>
        <p:spPr bwMode="auto">
          <a:xfrm>
            <a:off x="5724128" y="3501008"/>
            <a:ext cx="2016224" cy="3062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ect">
            <a:avLst/>
          </a:prstGeom>
          <a:noFill/>
        </p:spPr>
      </p:pic>
      <p:pic>
        <p:nvPicPr>
          <p:cNvPr id="23556" name="Picture 4" descr="C:\Users\Венер\Desktop\Аттестация 20\7 цветов\IMG_20190724_161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624" y="3858105"/>
            <a:ext cx="3491880" cy="2618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7" name="Picture 5" descr="C:\Users\Венер\Desktop\Аттестация 20\7 цветов\IMG_20190724_161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Опыт «Волшебный магнит»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5" descr="C:\Users\Венер\Desktop\ЛАСТОЧКА\Фото Июль 2019\Camera\IMG_20190725_162914.jpg"/>
          <p:cNvPicPr>
            <a:picLocks noChangeAspect="1" noChangeArrowheads="1"/>
          </p:cNvPicPr>
          <p:nvPr/>
        </p:nvPicPr>
        <p:blipFill>
          <a:blip r:embed="rId5" cstate="print"/>
          <a:srcRect t="3738" b="5082"/>
          <a:stretch>
            <a:fillRect/>
          </a:stretch>
        </p:blipFill>
        <p:spPr bwMode="auto">
          <a:xfrm>
            <a:off x="5508104" y="3284984"/>
            <a:ext cx="2783819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Венер\Desktop\Аттестация 20\7 цветов\IMG_20190724_161318.jpg"/>
          <p:cNvPicPr>
            <a:picLocks noChangeAspect="1" noChangeArrowheads="1"/>
          </p:cNvPicPr>
          <p:nvPr/>
        </p:nvPicPr>
        <p:blipFill>
          <a:blip r:embed="rId6" cstate="print"/>
          <a:srcRect b="18986"/>
          <a:stretch>
            <a:fillRect/>
          </a:stretch>
        </p:blipFill>
        <p:spPr bwMode="auto">
          <a:xfrm>
            <a:off x="4860032" y="836712"/>
            <a:ext cx="3600400" cy="2187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258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Экспериментальная деятельность старших дошкольников </vt:lpstr>
      <vt:lpstr>Слайд 2</vt:lpstr>
      <vt:lpstr>Слайд 3</vt:lpstr>
      <vt:lpstr>Слайд 4</vt:lpstr>
      <vt:lpstr>Слайд 5</vt:lpstr>
      <vt:lpstr>Опыт «Разноцветный лед» Пробуем окрасить лед. </vt:lpstr>
      <vt:lpstr>Слайд 7</vt:lpstr>
      <vt:lpstr>Эксперимент «Как получить цвета радуги»</vt:lpstr>
      <vt:lpstr>Опыт «Волшебный магнит»</vt:lpstr>
      <vt:lpstr>Опыт «Пенный замок»</vt:lpstr>
      <vt:lpstr>Заключение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38</cp:revision>
  <dcterms:created xsi:type="dcterms:W3CDTF">2020-01-15T13:30:47Z</dcterms:created>
  <dcterms:modified xsi:type="dcterms:W3CDTF">2020-01-24T17:01:49Z</dcterms:modified>
</cp:coreProperties>
</file>